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0BE950B9-15A5-42FC-95B6-A0F07B08796B}" type="datetimeFigureOut">
              <a:rPr lang="fr-FR" smtClean="0"/>
              <a:t>19/11/2018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39A634-840E-4359-BB93-8CD374AEDE1F}" type="slidenum">
              <a:rPr lang="fr-FR" smtClean="0"/>
              <a:t>‹N°›</a:t>
            </a:fld>
            <a:endParaRPr lang="fr-FR"/>
          </a:p>
        </p:txBody>
      </p:sp>
    </p:spTree>
    <p:extLst>
      <p:ext uri="{BB962C8B-B14F-4D97-AF65-F5344CB8AC3E}">
        <p14:creationId xmlns:p14="http://schemas.microsoft.com/office/powerpoint/2010/main" val="4248278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BE950B9-15A5-42FC-95B6-A0F07B08796B}" type="datetimeFigureOut">
              <a:rPr lang="fr-FR" smtClean="0"/>
              <a:t>19/11/2018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39A634-840E-4359-BB93-8CD374AEDE1F}" type="slidenum">
              <a:rPr lang="fr-FR" smtClean="0"/>
              <a:t>‹N°›</a:t>
            </a:fld>
            <a:endParaRPr lang="fr-FR"/>
          </a:p>
        </p:txBody>
      </p:sp>
    </p:spTree>
    <p:extLst>
      <p:ext uri="{BB962C8B-B14F-4D97-AF65-F5344CB8AC3E}">
        <p14:creationId xmlns:p14="http://schemas.microsoft.com/office/powerpoint/2010/main" val="3151194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BE950B9-15A5-42FC-95B6-A0F07B08796B}" type="datetimeFigureOut">
              <a:rPr lang="fr-FR" smtClean="0"/>
              <a:t>19/11/2018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39A634-840E-4359-BB93-8CD374AEDE1F}" type="slidenum">
              <a:rPr lang="fr-FR" smtClean="0"/>
              <a:t>‹N°›</a:t>
            </a:fld>
            <a:endParaRPr lang="fr-FR"/>
          </a:p>
        </p:txBody>
      </p:sp>
    </p:spTree>
    <p:extLst>
      <p:ext uri="{BB962C8B-B14F-4D97-AF65-F5344CB8AC3E}">
        <p14:creationId xmlns:p14="http://schemas.microsoft.com/office/powerpoint/2010/main" val="3694751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BE950B9-15A5-42FC-95B6-A0F07B08796B}" type="datetimeFigureOut">
              <a:rPr lang="fr-FR" smtClean="0"/>
              <a:t>19/11/2018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39A634-840E-4359-BB93-8CD374AEDE1F}" type="slidenum">
              <a:rPr lang="fr-FR" smtClean="0"/>
              <a:t>‹N°›</a:t>
            </a:fld>
            <a:endParaRPr lang="fr-FR"/>
          </a:p>
        </p:txBody>
      </p:sp>
    </p:spTree>
    <p:extLst>
      <p:ext uri="{BB962C8B-B14F-4D97-AF65-F5344CB8AC3E}">
        <p14:creationId xmlns:p14="http://schemas.microsoft.com/office/powerpoint/2010/main" val="3164964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0BE950B9-15A5-42FC-95B6-A0F07B08796B}" type="datetimeFigureOut">
              <a:rPr lang="fr-FR" smtClean="0"/>
              <a:t>19/11/2018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39A634-840E-4359-BB93-8CD374AEDE1F}" type="slidenum">
              <a:rPr lang="fr-FR" smtClean="0"/>
              <a:t>‹N°›</a:t>
            </a:fld>
            <a:endParaRPr lang="fr-FR"/>
          </a:p>
        </p:txBody>
      </p:sp>
    </p:spTree>
    <p:extLst>
      <p:ext uri="{BB962C8B-B14F-4D97-AF65-F5344CB8AC3E}">
        <p14:creationId xmlns:p14="http://schemas.microsoft.com/office/powerpoint/2010/main" val="1741307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BE950B9-15A5-42FC-95B6-A0F07B08796B}" type="datetimeFigureOut">
              <a:rPr lang="fr-FR" smtClean="0"/>
              <a:t>19/11/2018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839A634-840E-4359-BB93-8CD374AEDE1F}" type="slidenum">
              <a:rPr lang="fr-FR" smtClean="0"/>
              <a:t>‹N°›</a:t>
            </a:fld>
            <a:endParaRPr lang="fr-FR"/>
          </a:p>
        </p:txBody>
      </p:sp>
    </p:spTree>
    <p:extLst>
      <p:ext uri="{BB962C8B-B14F-4D97-AF65-F5344CB8AC3E}">
        <p14:creationId xmlns:p14="http://schemas.microsoft.com/office/powerpoint/2010/main" val="4077471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BE950B9-15A5-42FC-95B6-A0F07B08796B}" type="datetimeFigureOut">
              <a:rPr lang="fr-FR" smtClean="0"/>
              <a:t>19/11/2018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839A634-840E-4359-BB93-8CD374AEDE1F}" type="slidenum">
              <a:rPr lang="fr-FR" smtClean="0"/>
              <a:t>‹N°›</a:t>
            </a:fld>
            <a:endParaRPr lang="fr-FR"/>
          </a:p>
        </p:txBody>
      </p:sp>
    </p:spTree>
    <p:extLst>
      <p:ext uri="{BB962C8B-B14F-4D97-AF65-F5344CB8AC3E}">
        <p14:creationId xmlns:p14="http://schemas.microsoft.com/office/powerpoint/2010/main" val="278047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0BE950B9-15A5-42FC-95B6-A0F07B08796B}" type="datetimeFigureOut">
              <a:rPr lang="fr-FR" smtClean="0"/>
              <a:t>19/11/2018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839A634-840E-4359-BB93-8CD374AEDE1F}" type="slidenum">
              <a:rPr lang="fr-FR" smtClean="0"/>
              <a:t>‹N°›</a:t>
            </a:fld>
            <a:endParaRPr lang="fr-FR"/>
          </a:p>
        </p:txBody>
      </p:sp>
    </p:spTree>
    <p:extLst>
      <p:ext uri="{BB962C8B-B14F-4D97-AF65-F5344CB8AC3E}">
        <p14:creationId xmlns:p14="http://schemas.microsoft.com/office/powerpoint/2010/main" val="4047441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E950B9-15A5-42FC-95B6-A0F07B08796B}" type="datetimeFigureOut">
              <a:rPr lang="fr-FR" smtClean="0"/>
              <a:t>19/11/2018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839A634-840E-4359-BB93-8CD374AEDE1F}" type="slidenum">
              <a:rPr lang="fr-FR" smtClean="0"/>
              <a:t>‹N°›</a:t>
            </a:fld>
            <a:endParaRPr lang="fr-FR"/>
          </a:p>
        </p:txBody>
      </p:sp>
    </p:spTree>
    <p:extLst>
      <p:ext uri="{BB962C8B-B14F-4D97-AF65-F5344CB8AC3E}">
        <p14:creationId xmlns:p14="http://schemas.microsoft.com/office/powerpoint/2010/main" val="2078955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0BE950B9-15A5-42FC-95B6-A0F07B08796B}" type="datetimeFigureOut">
              <a:rPr lang="fr-FR" smtClean="0"/>
              <a:t>19/11/2018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839A634-840E-4359-BB93-8CD374AEDE1F}" type="slidenum">
              <a:rPr lang="fr-FR" smtClean="0"/>
              <a:t>‹N°›</a:t>
            </a:fld>
            <a:endParaRPr lang="fr-FR"/>
          </a:p>
        </p:txBody>
      </p:sp>
    </p:spTree>
    <p:extLst>
      <p:ext uri="{BB962C8B-B14F-4D97-AF65-F5344CB8AC3E}">
        <p14:creationId xmlns:p14="http://schemas.microsoft.com/office/powerpoint/2010/main" val="494731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0BE950B9-15A5-42FC-95B6-A0F07B08796B}" type="datetimeFigureOut">
              <a:rPr lang="fr-FR" smtClean="0"/>
              <a:t>19/11/2018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839A634-840E-4359-BB93-8CD374AEDE1F}" type="slidenum">
              <a:rPr lang="fr-FR" smtClean="0"/>
              <a:t>‹N°›</a:t>
            </a:fld>
            <a:endParaRPr lang="fr-FR"/>
          </a:p>
        </p:txBody>
      </p:sp>
    </p:spTree>
    <p:extLst>
      <p:ext uri="{BB962C8B-B14F-4D97-AF65-F5344CB8AC3E}">
        <p14:creationId xmlns:p14="http://schemas.microsoft.com/office/powerpoint/2010/main" val="2552266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E950B9-15A5-42FC-95B6-A0F07B08796B}" type="datetimeFigureOut">
              <a:rPr lang="fr-FR" smtClean="0"/>
              <a:t>19/11/2018</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39A634-840E-4359-BB93-8CD374AEDE1F}" type="slidenum">
              <a:rPr lang="fr-FR" smtClean="0"/>
              <a:t>‹N°›</a:t>
            </a:fld>
            <a:endParaRPr lang="fr-FR"/>
          </a:p>
        </p:txBody>
      </p:sp>
    </p:spTree>
    <p:extLst>
      <p:ext uri="{BB962C8B-B14F-4D97-AF65-F5344CB8AC3E}">
        <p14:creationId xmlns:p14="http://schemas.microsoft.com/office/powerpoint/2010/main" val="882555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 </a:t>
            </a:r>
            <a:r>
              <a:rPr lang="fr-FR" b="1" dirty="0"/>
              <a:t>Défi scientifique :</a:t>
            </a:r>
            <a:r>
              <a:rPr lang="fr-FR" dirty="0"/>
              <a:t> Superposer 4 liquides différents dans un </a:t>
            </a:r>
            <a:r>
              <a:rPr lang="fr-FR" dirty="0" smtClean="0"/>
              <a:t>récipient</a:t>
            </a:r>
            <a:endParaRPr lang="fr-FR" dirty="0"/>
          </a:p>
        </p:txBody>
      </p:sp>
      <p:sp>
        <p:nvSpPr>
          <p:cNvPr id="3" name="Sous-titre 2"/>
          <p:cNvSpPr>
            <a:spLocks noGrp="1"/>
          </p:cNvSpPr>
          <p:nvPr>
            <p:ph type="subTitle" idx="1"/>
          </p:nvPr>
        </p:nvSpPr>
        <p:spPr/>
        <p:txBody>
          <a:bodyPr>
            <a:normAutofit fontScale="92500" lnSpcReduction="10000"/>
          </a:bodyPr>
          <a:lstStyle/>
          <a:p>
            <a:r>
              <a:rPr lang="fr-FR" dirty="0" smtClean="0"/>
              <a:t>À </a:t>
            </a:r>
            <a:r>
              <a:rPr lang="fr-FR" dirty="0"/>
              <a:t>RELEVER (OU RELEVÉ?) PAR LES </a:t>
            </a:r>
            <a:r>
              <a:rPr lang="fr-FR" b="1" dirty="0"/>
              <a:t>CM1C </a:t>
            </a:r>
            <a:r>
              <a:rPr lang="fr-FR" dirty="0"/>
              <a:t>de l'</a:t>
            </a:r>
            <a:r>
              <a:rPr lang="fr-FR" b="1" dirty="0"/>
              <a:t>école LES GLACIÈRES</a:t>
            </a:r>
            <a:r>
              <a:rPr lang="fr-FR" dirty="0"/>
              <a:t> </a:t>
            </a:r>
          </a:p>
          <a:p>
            <a:r>
              <a:rPr lang="fr-FR" dirty="0"/>
              <a:t>de </a:t>
            </a:r>
            <a:r>
              <a:rPr lang="fr-FR" b="1" dirty="0"/>
              <a:t>BOULOGNE-BILLANCOURT</a:t>
            </a:r>
            <a:endParaRPr lang="fr-FR" dirty="0"/>
          </a:p>
          <a:p>
            <a:r>
              <a:rPr lang="fr-FR" b="1" dirty="0"/>
              <a:t>Enseignante : Madame Mélanie LABARRE</a:t>
            </a:r>
            <a:endParaRPr lang="fr-FR" dirty="0"/>
          </a:p>
          <a:p>
            <a:r>
              <a:rPr lang="fr-FR" dirty="0"/>
              <a:t>OCTOBRE &amp; NOVEMBRE 2018</a:t>
            </a:r>
          </a:p>
        </p:txBody>
      </p:sp>
    </p:spTree>
    <p:extLst>
      <p:ext uri="{BB962C8B-B14F-4D97-AF65-F5344CB8AC3E}">
        <p14:creationId xmlns:p14="http://schemas.microsoft.com/office/powerpoint/2010/main" val="1433404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8194" y="770708"/>
            <a:ext cx="11782697" cy="5909310"/>
          </a:xfrm>
          <a:prstGeom prst="rect">
            <a:avLst/>
          </a:prstGeom>
        </p:spPr>
        <p:txBody>
          <a:bodyPr wrap="square">
            <a:spAutoFit/>
          </a:bodyPr>
          <a:lstStyle/>
          <a:p>
            <a:pPr>
              <a:spcAft>
                <a:spcPts val="0"/>
              </a:spcAft>
            </a:pPr>
            <a:r>
              <a:rPr lang="fr-FR" i="1" u="sng" kern="50" dirty="0">
                <a:latin typeface="Calibri" panose="020F0502020204030204" pitchFamily="34" charset="0"/>
                <a:ea typeface="SimSun" panose="02010600030101010101" pitchFamily="2" charset="-122"/>
                <a:cs typeface="Mangal"/>
              </a:rPr>
              <a:t>Texte élaboré avec les élèves </a:t>
            </a:r>
            <a:r>
              <a:rPr lang="fr-FR" i="1" u="sng" kern="50" dirty="0" smtClean="0">
                <a:latin typeface="Calibri" panose="020F0502020204030204" pitchFamily="34" charset="0"/>
                <a:ea typeface="SimSun" panose="02010600030101010101" pitchFamily="2" charset="-122"/>
                <a:cs typeface="Mangal"/>
              </a:rPr>
              <a:t>:</a:t>
            </a:r>
            <a:endParaRPr lang="fr-FR" kern="50" dirty="0">
              <a:latin typeface="Times New Roman" panose="02020603050405020304" pitchFamily="18" charset="0"/>
              <a:ea typeface="SimSun" panose="02010600030101010101" pitchFamily="2" charset="-122"/>
              <a:cs typeface="Mangal"/>
            </a:endParaRPr>
          </a:p>
          <a:p>
            <a:pPr algn="just">
              <a:spcAft>
                <a:spcPts val="0"/>
              </a:spcAft>
            </a:pPr>
            <a:r>
              <a:rPr lang="fr-FR" kern="50" dirty="0">
                <a:latin typeface="Calibri" panose="020F0502020204030204" pitchFamily="34" charset="0"/>
                <a:ea typeface="SimSun" panose="02010600030101010101" pitchFamily="2" charset="-122"/>
                <a:cs typeface="Mangal"/>
              </a:rPr>
              <a:t>« Nous avons d'abord appris la différence entre </a:t>
            </a:r>
            <a:r>
              <a:rPr lang="fr-FR" b="1" kern="50" dirty="0">
                <a:latin typeface="Calibri" panose="020F0502020204030204" pitchFamily="34" charset="0"/>
                <a:ea typeface="SimSun" panose="02010600030101010101" pitchFamily="2" charset="-122"/>
                <a:cs typeface="Mangal"/>
              </a:rPr>
              <a:t>un mélange homogène</a:t>
            </a:r>
            <a:r>
              <a:rPr lang="fr-FR" kern="50" dirty="0">
                <a:latin typeface="Calibri" panose="020F0502020204030204" pitchFamily="34" charset="0"/>
                <a:ea typeface="SimSun" panose="02010600030101010101" pitchFamily="2" charset="-122"/>
                <a:cs typeface="Mangal"/>
              </a:rPr>
              <a:t> et </a:t>
            </a:r>
            <a:r>
              <a:rPr lang="fr-FR" b="1" kern="50" dirty="0">
                <a:latin typeface="Calibri" panose="020F0502020204030204" pitchFamily="34" charset="0"/>
                <a:ea typeface="SimSun" panose="02010600030101010101" pitchFamily="2" charset="-122"/>
                <a:cs typeface="Mangal"/>
              </a:rPr>
              <a:t>un mélange hétérogène </a:t>
            </a:r>
            <a:r>
              <a:rPr lang="fr-FR" kern="50" dirty="0">
                <a:latin typeface="Calibri" panose="020F0502020204030204" pitchFamily="34" charset="0"/>
                <a:ea typeface="SimSun" panose="02010600030101010101" pitchFamily="2" charset="-122"/>
                <a:cs typeface="Mangal"/>
              </a:rPr>
              <a:t>en mélangeant deux liquides dans un verre. </a:t>
            </a:r>
            <a:endParaRPr lang="fr-FR" kern="50" dirty="0">
              <a:latin typeface="Times New Roman" panose="02020603050405020304" pitchFamily="18" charset="0"/>
              <a:ea typeface="SimSun" panose="02010600030101010101" pitchFamily="2" charset="-122"/>
              <a:cs typeface="Mangal"/>
            </a:endParaRPr>
          </a:p>
          <a:p>
            <a:pPr algn="just">
              <a:spcAft>
                <a:spcPts val="0"/>
              </a:spcAft>
            </a:pPr>
            <a:r>
              <a:rPr lang="fr-FR" kern="50" dirty="0">
                <a:latin typeface="Calibri" panose="020F0502020204030204" pitchFamily="34" charset="0"/>
                <a:ea typeface="SimSun" panose="02010600030101010101" pitchFamily="2" charset="-122"/>
                <a:cs typeface="Mangal"/>
              </a:rPr>
              <a:t> </a:t>
            </a:r>
            <a:r>
              <a:rPr lang="fr-FR" b="1" kern="50" dirty="0" smtClean="0">
                <a:latin typeface="Calibri" panose="020F0502020204030204" pitchFamily="34" charset="0"/>
                <a:ea typeface="SimSun" panose="02010600030101010101" pitchFamily="2" charset="-122"/>
                <a:cs typeface="Mangal"/>
              </a:rPr>
              <a:t>Le </a:t>
            </a:r>
            <a:r>
              <a:rPr lang="fr-FR" b="1" kern="50" dirty="0">
                <a:latin typeface="Calibri" panose="020F0502020204030204" pitchFamily="34" charset="0"/>
                <a:ea typeface="SimSun" panose="02010600030101010101" pitchFamily="2" charset="-122"/>
                <a:cs typeface="Mangal"/>
              </a:rPr>
              <a:t>sirop</a:t>
            </a:r>
            <a:r>
              <a:rPr lang="fr-FR" kern="50" dirty="0">
                <a:latin typeface="Calibri" panose="020F0502020204030204" pitchFamily="34" charset="0"/>
                <a:ea typeface="SimSun" panose="02010600030101010101" pitchFamily="2" charset="-122"/>
                <a:cs typeface="Mangal"/>
              </a:rPr>
              <a:t> de grenadine </a:t>
            </a:r>
            <a:r>
              <a:rPr lang="fr-FR" b="1" kern="50" dirty="0">
                <a:latin typeface="Calibri" panose="020F0502020204030204" pitchFamily="34" charset="0"/>
                <a:ea typeface="SimSun" panose="02010600030101010101" pitchFamily="2" charset="-122"/>
                <a:cs typeface="Mangal"/>
              </a:rPr>
              <a:t>et l'eau forment un mélange homogène</a:t>
            </a:r>
            <a:r>
              <a:rPr lang="fr-FR" kern="50" dirty="0">
                <a:latin typeface="Calibri" panose="020F0502020204030204" pitchFamily="34" charset="0"/>
                <a:ea typeface="SimSun" panose="02010600030101010101" pitchFamily="2" charset="-122"/>
                <a:cs typeface="Mangal"/>
              </a:rPr>
              <a:t> : après avoir mélangé ces deux liquides, nous ne les distinguons plus à l'</a:t>
            </a:r>
            <a:r>
              <a:rPr lang="fr-FR" kern="50" dirty="0" err="1">
                <a:latin typeface="Calibri" panose="020F0502020204030204" pitchFamily="34" charset="0"/>
                <a:ea typeface="SimSun" panose="02010600030101010101" pitchFamily="2" charset="-122"/>
                <a:cs typeface="Mangal"/>
              </a:rPr>
              <a:t>oeil</a:t>
            </a:r>
            <a:r>
              <a:rPr lang="fr-FR" kern="50" dirty="0">
                <a:latin typeface="Calibri" panose="020F0502020204030204" pitchFamily="34" charset="0"/>
                <a:ea typeface="SimSun" panose="02010600030101010101" pitchFamily="2" charset="-122"/>
                <a:cs typeface="Mangal"/>
              </a:rPr>
              <a:t> nu, nous observons </a:t>
            </a:r>
            <a:r>
              <a:rPr lang="fr-FR" b="1" kern="50" dirty="0">
                <a:latin typeface="Calibri" panose="020F0502020204030204" pitchFamily="34" charset="0"/>
                <a:ea typeface="SimSun" panose="02010600030101010101" pitchFamily="2" charset="-122"/>
                <a:cs typeface="Mangal"/>
              </a:rPr>
              <a:t>un même liquide</a:t>
            </a:r>
            <a:r>
              <a:rPr lang="fr-FR" kern="50" dirty="0">
                <a:latin typeface="Calibri" panose="020F0502020204030204" pitchFamily="34" charset="0"/>
                <a:ea typeface="SimSun" panose="02010600030101010101" pitchFamily="2" charset="-122"/>
                <a:cs typeface="Mangal"/>
              </a:rPr>
              <a:t> de couleur rose.</a:t>
            </a:r>
            <a:endParaRPr lang="fr-FR" kern="50" dirty="0">
              <a:latin typeface="Times New Roman" panose="02020603050405020304" pitchFamily="18" charset="0"/>
              <a:ea typeface="SimSun" panose="02010600030101010101" pitchFamily="2" charset="-122"/>
              <a:cs typeface="Mangal"/>
            </a:endParaRPr>
          </a:p>
          <a:p>
            <a:pPr algn="just">
              <a:spcAft>
                <a:spcPts val="0"/>
              </a:spcAft>
            </a:pPr>
            <a:r>
              <a:rPr lang="fr-FR" kern="50" dirty="0">
                <a:latin typeface="Calibri" panose="020F0502020204030204" pitchFamily="34" charset="0"/>
                <a:ea typeface="SimSun" panose="02010600030101010101" pitchFamily="2" charset="-122"/>
                <a:cs typeface="Mangal"/>
              </a:rPr>
              <a:t>On dit que </a:t>
            </a:r>
            <a:r>
              <a:rPr lang="fr-FR" b="1" kern="50" dirty="0">
                <a:latin typeface="Calibri" panose="020F0502020204030204" pitchFamily="34" charset="0"/>
                <a:ea typeface="SimSun" panose="02010600030101010101" pitchFamily="2" charset="-122"/>
                <a:cs typeface="Mangal"/>
              </a:rPr>
              <a:t>le sirop et l'eau sont miscibles.</a:t>
            </a:r>
            <a:endParaRPr lang="fr-FR" kern="50" dirty="0">
              <a:latin typeface="Times New Roman" panose="02020603050405020304" pitchFamily="18" charset="0"/>
              <a:ea typeface="SimSun" panose="02010600030101010101" pitchFamily="2" charset="-122"/>
              <a:cs typeface="Mangal"/>
            </a:endParaRPr>
          </a:p>
          <a:p>
            <a:pPr algn="just">
              <a:spcAft>
                <a:spcPts val="0"/>
              </a:spcAft>
            </a:pPr>
            <a:r>
              <a:rPr lang="fr-FR" kern="50" dirty="0">
                <a:latin typeface="Calibri" panose="020F0502020204030204" pitchFamily="34" charset="0"/>
                <a:ea typeface="SimSun" panose="02010600030101010101" pitchFamily="2" charset="-122"/>
                <a:cs typeface="Mangal"/>
              </a:rPr>
              <a:t> </a:t>
            </a:r>
            <a:r>
              <a:rPr lang="fr-FR" b="1" kern="50" dirty="0" smtClean="0">
                <a:latin typeface="Calibri" panose="020F0502020204030204" pitchFamily="34" charset="0"/>
                <a:ea typeface="SimSun" panose="02010600030101010101" pitchFamily="2" charset="-122"/>
                <a:cs typeface="Mangal"/>
              </a:rPr>
              <a:t>L'huile </a:t>
            </a:r>
            <a:r>
              <a:rPr lang="fr-FR" b="1" kern="50" dirty="0">
                <a:latin typeface="Calibri" panose="020F0502020204030204" pitchFamily="34" charset="0"/>
                <a:ea typeface="SimSun" panose="02010600030101010101" pitchFamily="2" charset="-122"/>
                <a:cs typeface="Mangal"/>
              </a:rPr>
              <a:t>et l'eau</a:t>
            </a:r>
            <a:r>
              <a:rPr lang="fr-FR" kern="50" dirty="0">
                <a:latin typeface="Calibri" panose="020F0502020204030204" pitchFamily="34" charset="0"/>
                <a:ea typeface="SimSun" panose="02010600030101010101" pitchFamily="2" charset="-122"/>
                <a:cs typeface="Mangal"/>
              </a:rPr>
              <a:t> forment </a:t>
            </a:r>
            <a:r>
              <a:rPr lang="fr-FR" b="1" kern="50" dirty="0">
                <a:latin typeface="Calibri" panose="020F0502020204030204" pitchFamily="34" charset="0"/>
                <a:ea typeface="SimSun" panose="02010600030101010101" pitchFamily="2" charset="-122"/>
                <a:cs typeface="Mangal"/>
              </a:rPr>
              <a:t>un mélange hétérogène</a:t>
            </a:r>
            <a:r>
              <a:rPr lang="fr-FR" kern="50" dirty="0">
                <a:latin typeface="Calibri" panose="020F0502020204030204" pitchFamily="34" charset="0"/>
                <a:ea typeface="SimSun" panose="02010600030101010101" pitchFamily="2" charset="-122"/>
                <a:cs typeface="Mangal"/>
              </a:rPr>
              <a:t> : </a:t>
            </a:r>
            <a:r>
              <a:rPr lang="fr-FR" b="1" kern="50" dirty="0">
                <a:latin typeface="Calibri" panose="020F0502020204030204" pitchFamily="34" charset="0"/>
                <a:ea typeface="SimSun" panose="02010600030101010101" pitchFamily="2" charset="-122"/>
                <a:cs typeface="Mangal"/>
              </a:rPr>
              <a:t>l'huile reste au-dessus de l'eau</a:t>
            </a:r>
            <a:r>
              <a:rPr lang="fr-FR" kern="50" dirty="0">
                <a:latin typeface="Calibri" panose="020F0502020204030204" pitchFamily="34" charset="0"/>
                <a:ea typeface="SimSun" panose="02010600030101010101" pitchFamily="2" charset="-122"/>
                <a:cs typeface="Mangal"/>
              </a:rPr>
              <a:t>. On dit que </a:t>
            </a:r>
            <a:r>
              <a:rPr lang="fr-FR" b="1" kern="50" dirty="0">
                <a:latin typeface="Calibri" panose="020F0502020204030204" pitchFamily="34" charset="0"/>
                <a:ea typeface="SimSun" panose="02010600030101010101" pitchFamily="2" charset="-122"/>
                <a:cs typeface="Mangal"/>
              </a:rPr>
              <a:t>l'huile est moins dense que l'eau </a:t>
            </a:r>
            <a:r>
              <a:rPr lang="fr-FR" kern="50" dirty="0">
                <a:latin typeface="Calibri" panose="020F0502020204030204" pitchFamily="34" charset="0"/>
                <a:ea typeface="SimSun" panose="02010600030101010101" pitchFamily="2" charset="-122"/>
                <a:cs typeface="Mangal"/>
              </a:rPr>
              <a:t>ou que </a:t>
            </a:r>
            <a:r>
              <a:rPr lang="fr-FR" b="1" kern="50" dirty="0">
                <a:latin typeface="Calibri" panose="020F0502020204030204" pitchFamily="34" charset="0"/>
                <a:ea typeface="SimSun" panose="02010600030101010101" pitchFamily="2" charset="-122"/>
                <a:cs typeface="Mangal"/>
              </a:rPr>
              <a:t>l'eau est plus dense que l'huile.</a:t>
            </a:r>
            <a:endParaRPr lang="fr-FR" kern="50" dirty="0">
              <a:latin typeface="Times New Roman" panose="02020603050405020304" pitchFamily="18" charset="0"/>
              <a:ea typeface="SimSun" panose="02010600030101010101" pitchFamily="2" charset="-122"/>
              <a:cs typeface="Mangal"/>
            </a:endParaRPr>
          </a:p>
          <a:p>
            <a:pPr algn="just">
              <a:spcAft>
                <a:spcPts val="0"/>
              </a:spcAft>
            </a:pPr>
            <a:r>
              <a:rPr lang="fr-FR" b="1" kern="50" dirty="0">
                <a:latin typeface="Calibri" panose="020F0502020204030204" pitchFamily="34" charset="0"/>
                <a:ea typeface="SimSun" panose="02010600030101010101" pitchFamily="2" charset="-122"/>
                <a:cs typeface="Mangal"/>
              </a:rPr>
              <a:t> </a:t>
            </a:r>
            <a:endParaRPr lang="fr-FR" kern="50" dirty="0">
              <a:latin typeface="Times New Roman" panose="02020603050405020304" pitchFamily="18" charset="0"/>
              <a:ea typeface="SimSun" panose="02010600030101010101" pitchFamily="2" charset="-122"/>
              <a:cs typeface="Mangal"/>
            </a:endParaRPr>
          </a:p>
          <a:p>
            <a:pPr algn="just">
              <a:spcAft>
                <a:spcPts val="0"/>
              </a:spcAft>
            </a:pPr>
            <a:r>
              <a:rPr lang="fr-FR" kern="50" dirty="0">
                <a:latin typeface="Calibri" panose="020F0502020204030204" pitchFamily="34" charset="0"/>
                <a:ea typeface="SimSun" panose="02010600030101010101" pitchFamily="2" charset="-122"/>
                <a:cs typeface="Mangal"/>
              </a:rPr>
              <a:t>Nous avons ensuite cherché à superposer aux deux liquides huile et eau un troisième liquide puis un quatrième. Nous avons réussi à superposer les quatre liquides suivants : </a:t>
            </a:r>
            <a:r>
              <a:rPr lang="fr-FR" b="1" kern="50" dirty="0">
                <a:latin typeface="Calibri" panose="020F0502020204030204" pitchFamily="34" charset="0"/>
                <a:ea typeface="SimSun" panose="02010600030101010101" pitchFamily="2" charset="-122"/>
                <a:cs typeface="Mangal"/>
              </a:rPr>
              <a:t>sirop de grenadine, eau, liquide vaisselle bleu, huile.</a:t>
            </a:r>
            <a:endParaRPr lang="fr-FR" kern="50" dirty="0">
              <a:latin typeface="Times New Roman" panose="02020603050405020304" pitchFamily="18" charset="0"/>
              <a:ea typeface="SimSun" panose="02010600030101010101" pitchFamily="2" charset="-122"/>
              <a:cs typeface="Mangal"/>
            </a:endParaRPr>
          </a:p>
          <a:p>
            <a:pPr algn="just">
              <a:spcAft>
                <a:spcPts val="0"/>
              </a:spcAft>
            </a:pPr>
            <a:r>
              <a:rPr lang="fr-FR" kern="50" dirty="0">
                <a:latin typeface="Calibri" panose="020F0502020204030204" pitchFamily="34" charset="0"/>
                <a:ea typeface="SimSun" panose="02010600030101010101" pitchFamily="2" charset="-122"/>
                <a:cs typeface="Mangal"/>
              </a:rPr>
              <a:t> </a:t>
            </a:r>
            <a:endParaRPr lang="fr-FR" kern="50" dirty="0">
              <a:latin typeface="Times New Roman" panose="02020603050405020304" pitchFamily="18" charset="0"/>
              <a:ea typeface="SimSun" panose="02010600030101010101" pitchFamily="2" charset="-122"/>
              <a:cs typeface="Mangal"/>
            </a:endParaRPr>
          </a:p>
          <a:p>
            <a:pPr algn="just">
              <a:spcAft>
                <a:spcPts val="0"/>
              </a:spcAft>
            </a:pPr>
            <a:r>
              <a:rPr lang="fr-FR" kern="50" dirty="0">
                <a:latin typeface="Calibri" panose="020F0502020204030204" pitchFamily="34" charset="0"/>
                <a:ea typeface="SimSun" panose="02010600030101010101" pitchFamily="2" charset="-122"/>
                <a:cs typeface="Mangal"/>
              </a:rPr>
              <a:t>Nous avons cependant remarqué que </a:t>
            </a:r>
            <a:r>
              <a:rPr lang="fr-FR" b="1" kern="50" dirty="0">
                <a:latin typeface="Calibri" panose="020F0502020204030204" pitchFamily="34" charset="0"/>
                <a:ea typeface="SimSun" panose="02010600030101010101" pitchFamily="2" charset="-122"/>
                <a:cs typeface="Mangal"/>
              </a:rPr>
              <a:t>l'eau ne se distingue pas très clairement</a:t>
            </a:r>
            <a:r>
              <a:rPr lang="fr-FR" kern="50" dirty="0">
                <a:latin typeface="Calibri" panose="020F0502020204030204" pitchFamily="34" charset="0"/>
                <a:ea typeface="SimSun" panose="02010600030101010101" pitchFamily="2" charset="-122"/>
                <a:cs typeface="Mangal"/>
              </a:rPr>
              <a:t> : elle se mélange en partie avec le sirop et avec le liquide vaisselle (l'eau est miscible avec le sirop comme avec le liquide vaisselle). La part du liquide sirop de grenadine et la part du liquide vaisselle bleu apparaissent plus grandes. La part de l'eau apparait plus petite.</a:t>
            </a:r>
            <a:endParaRPr lang="fr-FR" kern="50" dirty="0">
              <a:latin typeface="Times New Roman" panose="02020603050405020304" pitchFamily="18" charset="0"/>
              <a:ea typeface="SimSun" panose="02010600030101010101" pitchFamily="2" charset="-122"/>
              <a:cs typeface="Mangal"/>
            </a:endParaRPr>
          </a:p>
          <a:p>
            <a:pPr algn="just">
              <a:spcAft>
                <a:spcPts val="0"/>
              </a:spcAft>
            </a:pPr>
            <a:r>
              <a:rPr lang="fr-FR" kern="50" dirty="0">
                <a:latin typeface="Calibri" panose="020F0502020204030204" pitchFamily="34" charset="0"/>
                <a:ea typeface="SimSun" panose="02010600030101010101" pitchFamily="2" charset="-122"/>
                <a:cs typeface="Mangal"/>
              </a:rPr>
              <a:t> </a:t>
            </a:r>
            <a:endParaRPr lang="fr-FR" kern="50" dirty="0">
              <a:latin typeface="Times New Roman" panose="02020603050405020304" pitchFamily="18" charset="0"/>
              <a:ea typeface="SimSun" panose="02010600030101010101" pitchFamily="2" charset="-122"/>
              <a:cs typeface="Mangal"/>
            </a:endParaRPr>
          </a:p>
          <a:p>
            <a:pPr algn="just">
              <a:spcAft>
                <a:spcPts val="0"/>
              </a:spcAft>
            </a:pPr>
            <a:r>
              <a:rPr lang="fr-FR" kern="50" dirty="0">
                <a:latin typeface="Calibri" panose="020F0502020204030204" pitchFamily="34" charset="0"/>
                <a:ea typeface="SimSun" panose="02010600030101010101" pitchFamily="2" charset="-122"/>
                <a:cs typeface="Mangal"/>
              </a:rPr>
              <a:t>Nous allons continuer notre recherche en modifiant l'ordre des liquides ou bien en remplaçant l'eau par un autre liquide comme du vinaigre. »</a:t>
            </a:r>
            <a:endParaRPr lang="fr-FR" kern="50" dirty="0">
              <a:latin typeface="Times New Roman" panose="02020603050405020304" pitchFamily="18" charset="0"/>
              <a:ea typeface="SimSun" panose="02010600030101010101" pitchFamily="2" charset="-122"/>
              <a:cs typeface="Mangal"/>
            </a:endParaRPr>
          </a:p>
          <a:p>
            <a:pPr algn="just">
              <a:spcAft>
                <a:spcPts val="0"/>
              </a:spcAft>
            </a:pPr>
            <a:r>
              <a:rPr lang="fr-FR" kern="50" dirty="0">
                <a:latin typeface="Calibri" panose="020F0502020204030204" pitchFamily="34" charset="0"/>
                <a:ea typeface="SimSun" panose="02010600030101010101" pitchFamily="2" charset="-122"/>
                <a:cs typeface="Mangal"/>
              </a:rPr>
              <a:t> </a:t>
            </a:r>
            <a:endParaRPr lang="fr-FR" kern="50" dirty="0">
              <a:latin typeface="Times New Roman" panose="02020603050405020304" pitchFamily="18" charset="0"/>
              <a:ea typeface="SimSun" panose="02010600030101010101" pitchFamily="2" charset="-122"/>
              <a:cs typeface="Mangal"/>
            </a:endParaRPr>
          </a:p>
          <a:p>
            <a:pPr algn="just">
              <a:spcAft>
                <a:spcPts val="0"/>
              </a:spcAft>
            </a:pPr>
            <a:r>
              <a:rPr lang="fr-FR" kern="50" dirty="0">
                <a:latin typeface="Calibri" panose="020F0502020204030204" pitchFamily="34" charset="0"/>
                <a:ea typeface="SimSun" panose="02010600030101010101" pitchFamily="2" charset="-122"/>
                <a:cs typeface="Mangal"/>
              </a:rPr>
              <a:t> </a:t>
            </a:r>
            <a:endParaRPr lang="fr-FR" kern="50" dirty="0">
              <a:latin typeface="Times New Roman" panose="02020603050405020304" pitchFamily="18" charset="0"/>
              <a:ea typeface="SimSun" panose="02010600030101010101" pitchFamily="2" charset="-122"/>
              <a:cs typeface="Mangal"/>
            </a:endParaRPr>
          </a:p>
          <a:p>
            <a:pPr algn="just">
              <a:spcAft>
                <a:spcPts val="0"/>
              </a:spcAft>
            </a:pPr>
            <a:r>
              <a:rPr lang="fr-FR" kern="50" dirty="0">
                <a:latin typeface="Calibri" panose="020F0502020204030204" pitchFamily="34" charset="0"/>
                <a:ea typeface="SimSun" panose="02010600030101010101" pitchFamily="2" charset="-122"/>
                <a:cs typeface="Mangal"/>
              </a:rPr>
              <a:t> </a:t>
            </a:r>
            <a:endParaRPr lang="fr-FR" kern="50" dirty="0">
              <a:latin typeface="Times New Roman" panose="02020603050405020304" pitchFamily="18" charset="0"/>
              <a:ea typeface="SimSun" panose="02010600030101010101" pitchFamily="2" charset="-122"/>
              <a:cs typeface="Mangal"/>
            </a:endParaRPr>
          </a:p>
        </p:txBody>
      </p:sp>
    </p:spTree>
    <p:extLst>
      <p:ext uri="{BB962C8B-B14F-4D97-AF65-F5344CB8AC3E}">
        <p14:creationId xmlns:p14="http://schemas.microsoft.com/office/powerpoint/2010/main" val="4251247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2513" y="284933"/>
            <a:ext cx="11081657" cy="6233432"/>
          </a:xfrm>
          <a:prstGeom prst="rect">
            <a:avLst/>
          </a:prstGeom>
        </p:spPr>
      </p:pic>
    </p:spTree>
    <p:extLst>
      <p:ext uri="{BB962C8B-B14F-4D97-AF65-F5344CB8AC3E}">
        <p14:creationId xmlns:p14="http://schemas.microsoft.com/office/powerpoint/2010/main" val="4274025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rot="5400000">
            <a:off x="-314423" y="1640788"/>
            <a:ext cx="6393783" cy="3596503"/>
          </a:xfrm>
          <a:prstGeom prst="rect">
            <a:avLst/>
          </a:prstGeom>
        </p:spPr>
      </p:pic>
      <p:pic>
        <p:nvPicPr>
          <p:cNvPr id="3" name="Image 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5400000">
            <a:off x="4876618" y="1515247"/>
            <a:ext cx="6383745" cy="3857625"/>
          </a:xfrm>
          <a:prstGeom prst="rect">
            <a:avLst/>
          </a:prstGeom>
        </p:spPr>
      </p:pic>
    </p:spTree>
    <p:extLst>
      <p:ext uri="{BB962C8B-B14F-4D97-AF65-F5344CB8AC3E}">
        <p14:creationId xmlns:p14="http://schemas.microsoft.com/office/powerpoint/2010/main" val="186884611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24</Words>
  <Application>Microsoft Office PowerPoint</Application>
  <PresentationFormat>Grand écran</PresentationFormat>
  <Paragraphs>19</Paragraphs>
  <Slides>4</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4</vt:i4>
      </vt:variant>
    </vt:vector>
  </HeadingPairs>
  <TitlesOfParts>
    <vt:vector size="11" baseType="lpstr">
      <vt:lpstr>SimSun</vt:lpstr>
      <vt:lpstr>Arial</vt:lpstr>
      <vt:lpstr>Calibri</vt:lpstr>
      <vt:lpstr>Calibri Light</vt:lpstr>
      <vt:lpstr>Mangal</vt:lpstr>
      <vt:lpstr>Times New Roman</vt:lpstr>
      <vt:lpstr>Thème Office</vt:lpstr>
      <vt:lpstr> Défi scientifique : Superposer 4 liquides différents dans un récipient</vt:lpstr>
      <vt:lpstr>Présentation PowerPoint</vt:lpstr>
      <vt:lpstr>Présentation PowerPoint</vt:lpstr>
      <vt:lpstr>Présentation PowerPoint</vt:lpstr>
    </vt:vector>
  </TitlesOfParts>
  <Company>Académie de Versailles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Jorida Boutaleb</dc:creator>
  <cp:lastModifiedBy>Jorida Boutaleb</cp:lastModifiedBy>
  <cp:revision>3</cp:revision>
  <dcterms:created xsi:type="dcterms:W3CDTF">2018-11-19T10:21:01Z</dcterms:created>
  <dcterms:modified xsi:type="dcterms:W3CDTF">2018-11-19T10:28:58Z</dcterms:modified>
</cp:coreProperties>
</file>