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31422-BBD5-4C77-A9E1-B0EA9E362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C2B9C0-0AB8-4CC6-A6CD-00BA5AE1B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9E0A2-31A2-4CEB-8CD8-4F6F776A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4D8D4-0A04-48D6-BC23-22E90E53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6E440-1495-4897-85F2-B6F53264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77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4F89E-D106-4F96-B8AF-591BA791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E28927-BF75-433D-A9AA-CE1EB640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874DF-F75A-45E0-A919-932C113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CBD19-FE1F-4F55-A1FD-BA058719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F13BC-58D0-4432-945F-1C49765B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7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9BA854-6696-48A8-A769-6A9A53D18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DABA95-5F89-4E35-BEB8-23485005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5BACC-D6B3-4324-B746-A0BEB9B7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2029A-3E69-4249-BA67-94FC0E92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5B9F6-BC1B-45BA-A9C9-6B7D8096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9054D-E765-4B7A-93C4-89CD92FA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7E801-9ABA-4B09-9236-475E65F2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34018-F8AA-4360-9682-1CA885D3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11A89-9BE6-4BE5-B920-945334E9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49F088-7582-46BB-AD41-5C6B9C1C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2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7415F-5275-41F4-9A19-7A4E87ED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F1988C-1079-4E6E-AD14-00561984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07ED4-6FEF-4128-A1BC-8EA7DCEA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D9839-BE14-440A-B590-5484BF2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07B11-9286-4EE7-AF40-99200E77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0EEF4-119E-4048-ACF7-A3368BF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617AFB-41B0-413E-9C1C-644000701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21E813-5BB6-4229-B18B-591C5198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E4208B-315D-401A-92BD-D68ECC66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600267-C2B7-4F48-857B-09F44293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AD1C46-F181-46E0-B2BA-E3E8F04E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7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929-BCD1-4E48-B770-564BD989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A6FDD-B78A-4A2C-97BF-70323893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51D54-39FD-492E-9CC5-45FDD53A5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8D6373-0B2F-4DF0-BC05-1B80939D5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A963BA-E809-4231-9435-CB2A206EB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4E7C87-A8F0-4864-B774-8C525B38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34D53E-1F90-489C-AA2E-B924339F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20C7FD-35A0-4AAD-A543-39E60022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8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04ACF-CE27-4CE7-96E6-C44FA710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97F5FB-AD1F-4117-8C4F-24E5AEE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E2525-C654-4E6F-8181-C48D3B98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D6176-E6D9-48BA-8882-5790893C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79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5A73A-3C22-434E-9AC3-B627D189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2F2B0F-EAFD-45CE-B638-307DA335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FD4063-9D82-47AB-8195-4883C6B7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41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0A6D9-705A-497B-A88E-6D98FF9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AAA5B4-5F90-41AD-8E87-915E6E4D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5706C-5FC7-4948-A325-6A699EE56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5663D-C737-415B-8E9C-68D6F799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BCD21F-1287-492E-82DD-47EB83F4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605F7-5468-4DA7-B6F0-43607E84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5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0B1D0-C9AD-454C-98AC-10355DC5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888863-5792-4D4C-8FF5-FA6BFA319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F9453E-B5C2-47A3-811D-8497413D5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7A854D-3DC0-491E-BA77-51BF5051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EAEA2C-E5DC-4373-92A0-4D8E551B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81A56E-3FC0-4381-911B-2A2E6AFD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7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05F293-C7DE-4CF4-83F6-751D6A00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CAFEE-C90E-40E8-8CC9-871A125AA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BF4F5-0B9E-43B7-94B8-FB34846F9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0812-2C14-4D42-850E-1B9161DC4E50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5307B-0A71-42E0-833E-D4D4E11EA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CE137-73B9-413F-90FC-71A89FA5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A429-4D32-438A-8443-B5F8994CF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7A838-9975-46B9-99DC-8E7D4207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9991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 D’UN SOUS MARIN</a:t>
            </a:r>
            <a:br>
              <a:rPr lang="fr-FR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2FFF93-3250-4564-9AA6-BFC5B8C6B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/>
              <a:t>CP</a:t>
            </a:r>
            <a:r>
              <a:rPr lang="fr-FR" dirty="0"/>
              <a:t> de Mme Guéret</a:t>
            </a:r>
          </a:p>
          <a:p>
            <a:r>
              <a:rPr lang="fr-FR" dirty="0"/>
              <a:t>Ecole Jules Ferry</a:t>
            </a:r>
          </a:p>
          <a:p>
            <a:r>
              <a:rPr lang="fr-FR" dirty="0"/>
              <a:t>Issy les Moulineaux</a:t>
            </a:r>
          </a:p>
        </p:txBody>
      </p:sp>
    </p:spTree>
    <p:extLst>
      <p:ext uri="{BB962C8B-B14F-4D97-AF65-F5344CB8AC3E}">
        <p14:creationId xmlns:p14="http://schemas.microsoft.com/office/powerpoint/2010/main" val="26169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3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7FA367-BEB9-4458-988D-0495C16B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Nous obtenons un sous marin qui remonte quand on gonfle le ballon et qui redescend quand on « lâche » de l’air.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10098F-F1D2-4422-8A67-3847C48739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505" y="2660287"/>
            <a:ext cx="5533298" cy="3646887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3">
            <a:extLst>
              <a:ext uri="{FF2B5EF4-FFF2-40B4-BE49-F238E27FC236}">
                <a16:creationId xmlns:a16="http://schemas.microsoft.com/office/drawing/2014/main" id="{AB0A4899-CA0E-48FC-A702-DA6428BFD7C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Nous listons</a:t>
            </a:r>
            <a:r>
              <a:rPr lang="en-US" sz="2000" b="1">
                <a:solidFill>
                  <a:srgbClr val="FFFFFF"/>
                </a:solidFill>
                <a:effectLst/>
              </a:rPr>
              <a:t> les objets que nous connaissons qui contiennent de l’air , comment on « enferme de l’air »,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effectLst/>
              </a:rPr>
              <a:t>On met de l’air dans les chambres à air des vélos, des ballons, des balles..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effectLst/>
              </a:rPr>
              <a:t>Nous utiliserons donc des ballons de baudruches qui sont petits et faciles à gonfler.</a:t>
            </a:r>
          </a:p>
        </p:txBody>
      </p:sp>
    </p:spTree>
    <p:extLst>
      <p:ext uri="{BB962C8B-B14F-4D97-AF65-F5344CB8AC3E}">
        <p14:creationId xmlns:p14="http://schemas.microsoft.com/office/powerpoint/2010/main" val="313749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02414-6CF4-416F-AC40-7A26ECCA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042" y="365125"/>
            <a:ext cx="6284226" cy="988515"/>
          </a:xfrm>
        </p:spPr>
        <p:txBody>
          <a:bodyPr>
            <a:normAutofit fontScale="90000"/>
          </a:bodyPr>
          <a:lstStyle/>
          <a:p>
            <a:r>
              <a:rPr lang="fr-FR" sz="2200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amont : OBSERVATIONS de vidéos, photos</a:t>
            </a:r>
            <a:br>
              <a:rPr lang="fr-FR" sz="2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fait le sous marin ? couler, remonter, flotter..</a:t>
            </a:r>
            <a:br>
              <a:rPr lang="fr-FR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D753E0-3B32-4565-BDB3-25A99868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27" y="1291561"/>
            <a:ext cx="7030417" cy="5139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06A93E-9921-4D6E-A2EA-0B875C72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1" y="2004516"/>
            <a:ext cx="3879374" cy="2155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6AB94F-9F0A-4BF0-99BA-BC820C515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1"/>
          <a:stretch/>
        </p:blipFill>
        <p:spPr>
          <a:xfrm>
            <a:off x="812718" y="4810600"/>
            <a:ext cx="2705100" cy="12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7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7DED2AB-3F23-405B-9EA0-C98E844A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23" y="2140443"/>
            <a:ext cx="3206255" cy="32062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E5A13F-F134-4F32-8A51-7254559BC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57" y="2264383"/>
            <a:ext cx="2845872" cy="29583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5B46CD-C533-452E-B571-2700B774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389578"/>
            <a:ext cx="2799907" cy="4455416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élèves proposent tout de suite d’utiliser des bouteilles en plastique pour fabriquer leur sous marin, et des pailles pour imiter un périscope:</a:t>
            </a:r>
          </a:p>
        </p:txBody>
      </p:sp>
    </p:spTree>
    <p:extLst>
      <p:ext uri="{BB962C8B-B14F-4D97-AF65-F5344CB8AC3E}">
        <p14:creationId xmlns:p14="http://schemas.microsoft.com/office/powerpoint/2010/main" val="306736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ACF4933-2685-4E23-BF7A-50B629C3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16" y="940067"/>
            <a:ext cx="1030652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solidFill>
                  <a:srgbClr val="FFFFFF"/>
                </a:solidFill>
                <a:effectLst/>
              </a:rPr>
              <a:t>ETAPE 1:</a:t>
            </a:r>
            <a:br>
              <a:rPr lang="en-US" sz="3400" dirty="0">
                <a:solidFill>
                  <a:srgbClr val="FFFFFF"/>
                </a:solidFill>
                <a:effectLst/>
              </a:rPr>
            </a:br>
            <a:r>
              <a:rPr lang="en-US" sz="3400" dirty="0">
                <a:solidFill>
                  <a:srgbClr val="FFFFFF"/>
                </a:solidFill>
                <a:effectLst/>
              </a:rPr>
              <a:t>Les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élèves</a:t>
            </a:r>
            <a:r>
              <a:rPr lang="en-US" sz="3400" dirty="0">
                <a:solidFill>
                  <a:srgbClr val="FFFF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cherchent</a:t>
            </a:r>
            <a:r>
              <a:rPr lang="en-US" sz="3400" dirty="0">
                <a:solidFill>
                  <a:srgbClr val="FFFFFF"/>
                </a:solidFill>
                <a:effectLst/>
              </a:rPr>
              <a:t> à faire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couler</a:t>
            </a:r>
            <a:r>
              <a:rPr lang="en-US" sz="3400" dirty="0">
                <a:solidFill>
                  <a:srgbClr val="FFFF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leur</a:t>
            </a:r>
            <a:r>
              <a:rPr lang="en-US" sz="3400" dirty="0">
                <a:solidFill>
                  <a:srgbClr val="FFFF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3400" dirty="0">
                <a:solidFill>
                  <a:srgbClr val="FFFF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FFFFFF"/>
                </a:solidFill>
                <a:effectLst/>
              </a:rPr>
              <a:t>d’eau</a:t>
            </a:r>
            <a:r>
              <a:rPr lang="en-US" sz="3400" dirty="0">
                <a:solidFill>
                  <a:srgbClr val="FFFFFF"/>
                </a:solidFill>
                <a:effectLst/>
              </a:rPr>
              <a:t> :</a:t>
            </a:r>
            <a:br>
              <a:rPr lang="en-US" sz="3400" dirty="0">
                <a:solidFill>
                  <a:srgbClr val="FFFFFF"/>
                </a:solidFill>
                <a:effectLst/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B3291E-F3E3-4380-8018-6F07A8FBF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1"/>
            <a:ext cx="4053545" cy="23150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Ils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constatent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qu’il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faut</a:t>
            </a:r>
            <a:r>
              <a:rPr lang="en-US" sz="2400" dirty="0">
                <a:effectLst/>
              </a:rPr>
              <a:t> faire </a:t>
            </a:r>
            <a:r>
              <a:rPr lang="en-US" sz="2400" dirty="0" err="1">
                <a:effectLst/>
              </a:rPr>
              <a:t>rentrer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l’eau</a:t>
            </a:r>
            <a:r>
              <a:rPr lang="en-US" sz="2400" dirty="0">
                <a:effectLst/>
              </a:rPr>
              <a:t> pour la faire </a:t>
            </a:r>
            <a:r>
              <a:rPr lang="en-US" sz="2400" dirty="0" err="1">
                <a:effectLst/>
              </a:rPr>
              <a:t>couler</a:t>
            </a:r>
            <a:r>
              <a:rPr lang="en-US" sz="2400" dirty="0">
                <a:effectLst/>
              </a:rPr>
              <a:t> et </a:t>
            </a:r>
            <a:r>
              <a:rPr lang="en-US" sz="2400" dirty="0" err="1">
                <a:effectLst/>
              </a:rPr>
              <a:t>qu’en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enlevant</a:t>
            </a:r>
            <a:r>
              <a:rPr lang="en-US" sz="2400" dirty="0">
                <a:effectLst/>
              </a:rPr>
              <a:t> le </a:t>
            </a:r>
            <a:r>
              <a:rPr lang="en-US" sz="2400" dirty="0" err="1">
                <a:effectLst/>
              </a:rPr>
              <a:t>bouchon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l’eau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rentre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difficilement</a:t>
            </a:r>
            <a:r>
              <a:rPr lang="en-US" sz="2400" dirty="0">
                <a:effectLst/>
              </a:rPr>
              <a:t> car le </a:t>
            </a:r>
            <a:r>
              <a:rPr lang="en-US" sz="2400" dirty="0" err="1">
                <a:effectLst/>
              </a:rPr>
              <a:t>goulot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n’est</a:t>
            </a:r>
            <a:r>
              <a:rPr lang="en-US" sz="2400" dirty="0">
                <a:effectLst/>
              </a:rPr>
              <a:t> pas à la surface.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0D228CC-F018-481F-B049-2D8934034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64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9148E7-DCE9-486B-9F6A-58FA23E63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 r="1" b="7249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1839369-129E-438F-8F75-6C3BD1D432FD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2419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Il </a:t>
            </a:r>
            <a:r>
              <a:rPr lang="en-US" sz="4000" dirty="0" err="1">
                <a:solidFill>
                  <a:srgbClr val="FFFFFF"/>
                </a:solidFill>
              </a:rPr>
              <a:t>faut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percer</a:t>
            </a:r>
            <a:r>
              <a:rPr lang="en-US" sz="4000" dirty="0">
                <a:solidFill>
                  <a:srgbClr val="FFFFFF"/>
                </a:solidFill>
              </a:rPr>
              <a:t> la </a:t>
            </a:r>
            <a:r>
              <a:rPr lang="en-US" sz="4000" dirty="0" err="1">
                <a:solidFill>
                  <a:srgbClr val="FFFFFF"/>
                </a:solidFill>
              </a:rPr>
              <a:t>bouteille</a:t>
            </a:r>
            <a:r>
              <a:rPr lang="en-US" sz="4000" dirty="0">
                <a:solidFill>
                  <a:srgbClr val="FFFFFF"/>
                </a:solidFill>
              </a:rPr>
              <a:t> et </a:t>
            </a:r>
            <a:r>
              <a:rPr lang="en-US" sz="4000" dirty="0" err="1">
                <a:solidFill>
                  <a:srgbClr val="FFFFFF"/>
                </a:solidFill>
              </a:rPr>
              <a:t>mettre</a:t>
            </a:r>
            <a:r>
              <a:rPr lang="en-US" sz="4000" dirty="0">
                <a:solidFill>
                  <a:srgbClr val="FFFFFF"/>
                </a:solidFill>
              </a:rPr>
              <a:t> le « </a:t>
            </a:r>
            <a:r>
              <a:rPr lang="en-US" sz="4000" dirty="0" err="1">
                <a:solidFill>
                  <a:srgbClr val="FFFFFF"/>
                </a:solidFill>
              </a:rPr>
              <a:t>périscope</a:t>
            </a:r>
            <a:r>
              <a:rPr lang="en-US" sz="4000" dirty="0">
                <a:solidFill>
                  <a:srgbClr val="FFFFFF"/>
                </a:solidFill>
              </a:rPr>
              <a:t> »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28F84C-D214-4D95-B4DA-D5D93CE4C0BC}"/>
              </a:ext>
            </a:extLst>
          </p:cNvPr>
          <p:cNvSpPr txBox="1"/>
          <p:nvPr/>
        </p:nvSpPr>
        <p:spPr>
          <a:xfrm>
            <a:off x="415900" y="526942"/>
            <a:ext cx="344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4800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86684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D4D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9B9200-C162-4186-AA9C-7AFD0AE2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400" dirty="0">
                <a:solidFill>
                  <a:srgbClr val="FFFFFF"/>
                </a:solidFill>
                <a:effectLst/>
              </a:rPr>
            </a:br>
            <a:r>
              <a:rPr lang="en-US" sz="2000" b="1" dirty="0" err="1">
                <a:solidFill>
                  <a:srgbClr val="FFFFFF"/>
                </a:solidFill>
                <a:effectLst/>
              </a:rPr>
              <a:t>Difficultés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rencontrées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 :</a:t>
            </a:r>
            <a:br>
              <a:rPr lang="en-US" sz="2000" dirty="0">
                <a:solidFill>
                  <a:srgbClr val="FFFFFF"/>
                </a:solidFill>
                <a:effectLst/>
              </a:rPr>
            </a:br>
            <a:br>
              <a:rPr lang="en-US" sz="2000" dirty="0">
                <a:solidFill>
                  <a:srgbClr val="FFFFFF"/>
                </a:solidFill>
                <a:effectLst/>
              </a:rPr>
            </a:br>
            <a:r>
              <a:rPr lang="en-US" sz="2000" dirty="0">
                <a:solidFill>
                  <a:srgbClr val="FFFFFF"/>
                </a:solidFill>
                <a:effectLst/>
              </a:rPr>
              <a:t>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pivote</a:t>
            </a:r>
            <a:br>
              <a:rPr lang="en-US" sz="2000" dirty="0">
                <a:solidFill>
                  <a:srgbClr val="FFFFFF"/>
                </a:solidFill>
                <a:effectLst/>
              </a:rPr>
            </a:br>
            <a:r>
              <a:rPr lang="en-US" sz="2000" dirty="0">
                <a:solidFill>
                  <a:srgbClr val="FFFFFF"/>
                </a:solidFill>
                <a:effectLst/>
              </a:rPr>
              <a:t>Un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trou</a:t>
            </a:r>
            <a:r>
              <a:rPr lang="en-US" sz="2000" dirty="0">
                <a:solidFill>
                  <a:srgbClr val="FFFFFF"/>
                </a:solidFill>
                <a:effectLst/>
              </a:rPr>
              <a:t> ne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suffit</a:t>
            </a:r>
            <a:r>
              <a:rPr lang="en-US" sz="2000" dirty="0">
                <a:solidFill>
                  <a:srgbClr val="FFFFFF"/>
                </a:solidFill>
                <a:effectLst/>
              </a:rPr>
              <a:t> pas,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l’eau</a:t>
            </a:r>
            <a:r>
              <a:rPr lang="en-US" sz="2000" dirty="0">
                <a:solidFill>
                  <a:srgbClr val="FFFFFF"/>
                </a:solidFill>
                <a:effectLst/>
              </a:rPr>
              <a:t> ne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rentre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pas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ou</a:t>
            </a:r>
            <a:r>
              <a:rPr lang="en-US" sz="2000" dirty="0">
                <a:solidFill>
                  <a:srgbClr val="FFFFFF"/>
                </a:solidFill>
                <a:effectLst/>
              </a:rPr>
              <a:t> trop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lentement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  <a:br>
              <a:rPr lang="en-US" sz="2000" dirty="0">
                <a:solidFill>
                  <a:srgbClr val="FFFFFF"/>
                </a:solidFill>
                <a:effectLst/>
              </a:rPr>
            </a:br>
            <a:r>
              <a:rPr lang="en-US" sz="2000" dirty="0">
                <a:solidFill>
                  <a:srgbClr val="FFFFFF"/>
                </a:solidFill>
                <a:effectLst/>
              </a:rPr>
              <a:t>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paille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tombe</a:t>
            </a:r>
            <a:r>
              <a:rPr lang="en-US" sz="2000" dirty="0">
                <a:solidFill>
                  <a:srgbClr val="FFFFFF"/>
                </a:solidFill>
                <a:effectLst/>
              </a:rPr>
              <a:t>,</a:t>
            </a:r>
            <a:br>
              <a:rPr lang="en-US" sz="2000" dirty="0">
                <a:solidFill>
                  <a:srgbClr val="FFFFFF"/>
                </a:solidFill>
                <a:effectLst/>
              </a:rPr>
            </a:br>
            <a:r>
              <a:rPr lang="en-US" sz="2000" dirty="0">
                <a:solidFill>
                  <a:srgbClr val="FFFFFF"/>
                </a:solidFill>
                <a:effectLst/>
              </a:rPr>
              <a:t> 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11B537F-3F6B-40E6-BD90-A7CF3B144A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r="1" b="1146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E256C95-8C8E-4F71-8B68-94F98145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F"/>
                </a:solidFill>
                <a:effectLst/>
              </a:rPr>
              <a:t>Remédiations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trouvées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 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perce</a:t>
            </a:r>
            <a:r>
              <a:rPr lang="en-US" sz="2000" dirty="0">
                <a:solidFill>
                  <a:srgbClr val="FFFFFF"/>
                </a:solidFill>
                <a:effectLst/>
              </a:rPr>
              <a:t> au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dessus</a:t>
            </a:r>
            <a:r>
              <a:rPr lang="en-US" sz="2000" dirty="0">
                <a:solidFill>
                  <a:srgbClr val="FFFFFF"/>
                </a:solidFill>
                <a:effectLst/>
              </a:rPr>
              <a:t> et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en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dessous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stabilise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avec des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objets</a:t>
            </a:r>
            <a:r>
              <a:rPr lang="en-US" sz="2000" dirty="0">
                <a:solidFill>
                  <a:srgbClr val="FFFFFF"/>
                </a:solidFill>
                <a:effectLst/>
              </a:rPr>
              <a:t> à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l’intérieur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ou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des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objets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scotchés</a:t>
            </a:r>
            <a:r>
              <a:rPr lang="en-US" sz="2000" dirty="0">
                <a:solidFill>
                  <a:srgbClr val="FFFFFF"/>
                </a:solidFill>
                <a:effectLst/>
              </a:rPr>
              <a:t> sous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On </a:t>
            </a:r>
            <a:r>
              <a:rPr lang="en-US" sz="2000" dirty="0" err="1">
                <a:solidFill>
                  <a:srgbClr val="FFFFFF"/>
                </a:solidFill>
              </a:rPr>
              <a:t>enlève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paille</a:t>
            </a:r>
            <a:r>
              <a:rPr lang="en-US" sz="2000" dirty="0">
                <a:solidFill>
                  <a:srgbClr val="FFFFFF"/>
                </a:solidFill>
              </a:rPr>
              <a:t> qui ne </a:t>
            </a:r>
            <a:r>
              <a:rPr lang="en-US" sz="2000" dirty="0" err="1">
                <a:solidFill>
                  <a:srgbClr val="FFFFFF"/>
                </a:solidFill>
              </a:rPr>
              <a:t>sert</a:t>
            </a:r>
            <a:r>
              <a:rPr lang="en-US" sz="2000" dirty="0">
                <a:solidFill>
                  <a:srgbClr val="FFFFFF"/>
                </a:solidFill>
              </a:rPr>
              <a:t> pas pour </a:t>
            </a:r>
            <a:r>
              <a:rPr lang="en-US" sz="2000" dirty="0" err="1">
                <a:solidFill>
                  <a:srgbClr val="FFFFFF"/>
                </a:solidFill>
              </a:rPr>
              <a:t>l’instant</a:t>
            </a:r>
            <a:r>
              <a:rPr lang="en-US" sz="2000" dirty="0">
                <a:solidFill>
                  <a:srgbClr val="FFFFFF"/>
                </a:solidFill>
              </a:rPr>
              <a:t>,</a:t>
            </a:r>
            <a:endParaRPr lang="en-US" sz="20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578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96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26937DD-8B70-45A7-85AE-649F6C3DEA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15315" r="4376" b="23282"/>
          <a:stretch/>
        </p:blipFill>
        <p:spPr>
          <a:xfrm>
            <a:off x="6096000" y="782638"/>
            <a:ext cx="5459413" cy="26701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227649-7253-4552-8917-B9FC65BDD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3117" b="18790"/>
          <a:stretch/>
        </p:blipFill>
        <p:spPr>
          <a:xfrm>
            <a:off x="6096000" y="3517900"/>
            <a:ext cx="5459413" cy="25590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5D5D91-2E48-487F-BE06-169461B7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Nous obtenons des bouteilles qui coulent de façon équilibrée:</a:t>
            </a:r>
          </a:p>
        </p:txBody>
      </p:sp>
    </p:spTree>
    <p:extLst>
      <p:ext uri="{BB962C8B-B14F-4D97-AF65-F5344CB8AC3E}">
        <p14:creationId xmlns:p14="http://schemas.microsoft.com/office/powerpoint/2010/main" val="381404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54BC5-F1F8-4D72-B2C1-96B049DE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ffectLst/>
              </a:rPr>
              <a:t>ETAPE 2</a:t>
            </a:r>
            <a:br>
              <a:rPr lang="en-US" sz="2400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rgbClr val="FFFFFF"/>
                </a:solidFill>
                <a:effectLst/>
              </a:rPr>
              <a:t>Les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élèves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cherchent</a:t>
            </a:r>
            <a:r>
              <a:rPr lang="en-US" sz="2400" dirty="0">
                <a:solidFill>
                  <a:srgbClr val="FFFFFF"/>
                </a:solidFill>
                <a:effectLst/>
              </a:rPr>
              <a:t> à faire</a:t>
            </a:r>
            <a:r>
              <a:rPr lang="en-US" sz="24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</a:rPr>
              <a:t>remonter</a:t>
            </a:r>
            <a:r>
              <a:rPr lang="en-US" sz="24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>
                <a:solidFill>
                  <a:srgbClr val="FFFFFF"/>
                </a:solidFill>
                <a:effectLst/>
              </a:rPr>
              <a:t>la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remplie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d’eau</a:t>
            </a:r>
            <a:r>
              <a:rPr lang="en-US" sz="2400" dirty="0">
                <a:solidFill>
                  <a:srgbClr val="FFFFFF"/>
                </a:solidFill>
                <a:effectLst/>
              </a:rPr>
              <a:t> :</a:t>
            </a:r>
            <a:br>
              <a:rPr lang="en-US" sz="2400" dirty="0">
                <a:solidFill>
                  <a:srgbClr val="FFFFFF"/>
                </a:solidFill>
                <a:effectLst/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C071B58C-CD11-4087-AAEF-263BD44A3393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r="1" b="2239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426F8D-CE14-416F-8F9E-1C2057DFFBB7}"/>
              </a:ext>
            </a:extLst>
          </p:cNvPr>
          <p:cNvSpPr txBox="1"/>
          <p:nvPr/>
        </p:nvSpPr>
        <p:spPr>
          <a:xfrm>
            <a:off x="8029319" y="917725"/>
            <a:ext cx="3424739" cy="433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Les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élèves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constatent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qu’il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faut</a:t>
            </a:r>
            <a:r>
              <a:rPr lang="en-US" sz="2000" dirty="0">
                <a:solidFill>
                  <a:srgbClr val="FFFFFF"/>
                </a:solidFill>
                <a:effectLst/>
              </a:rPr>
              <a:t> faire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sortir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l’eau</a:t>
            </a:r>
            <a:r>
              <a:rPr lang="en-US" sz="2000" dirty="0">
                <a:solidFill>
                  <a:srgbClr val="FFFFFF"/>
                </a:solidFill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effectLst/>
              </a:rPr>
              <a:t>Certains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proposent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 faire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entrer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l’air</a:t>
            </a:r>
            <a:r>
              <a:rPr lang="en-US" sz="2000" dirty="0">
                <a:solidFill>
                  <a:srgbClr val="FFFFFF"/>
                </a:solidFill>
                <a:effectLst/>
              </a:rPr>
              <a:t> :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quand</a:t>
            </a:r>
            <a:r>
              <a:rPr lang="en-US" sz="2000" dirty="0">
                <a:solidFill>
                  <a:srgbClr val="FFFFFF"/>
                </a:solidFill>
                <a:effectLst/>
              </a:rPr>
              <a:t> 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souffle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par le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trou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l’eau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jaillit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en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faisant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des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bulles</a:t>
            </a:r>
            <a:r>
              <a:rPr lang="en-US" sz="2000" dirty="0">
                <a:solidFill>
                  <a:srgbClr val="FFFFFF"/>
                </a:solidFill>
                <a:effectLst/>
              </a:rPr>
              <a:t>.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L’eau</a:t>
            </a:r>
            <a:r>
              <a:rPr lang="en-US" sz="2000" dirty="0">
                <a:solidFill>
                  <a:srgbClr val="FFFFFF"/>
                </a:solidFill>
                <a:effectLst/>
              </a:rPr>
              <a:t> sort et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l’air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rentre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dans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d’eau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remonte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à la surface.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choisit</a:t>
            </a:r>
            <a:r>
              <a:rPr lang="en-US" sz="2000" dirty="0">
                <a:solidFill>
                  <a:srgbClr val="FFFFFF"/>
                </a:solidFill>
                <a:effectLst/>
              </a:rPr>
              <a:t> un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tuyau</a:t>
            </a:r>
            <a:r>
              <a:rPr lang="en-US" sz="2000" dirty="0">
                <a:solidFill>
                  <a:srgbClr val="FFFFFF"/>
                </a:solidFill>
                <a:effectLst/>
              </a:rPr>
              <a:t> pour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remplacer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paille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trop fine,</a:t>
            </a:r>
          </a:p>
        </p:txBody>
      </p:sp>
    </p:spTree>
    <p:extLst>
      <p:ext uri="{BB962C8B-B14F-4D97-AF65-F5344CB8AC3E}">
        <p14:creationId xmlns:p14="http://schemas.microsoft.com/office/powerpoint/2010/main" val="247409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D61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3EFE8A-485A-49BD-8E1E-71D32E2D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effectLst/>
              </a:rPr>
              <a:t>Difficultés rencontrées :</a:t>
            </a:r>
            <a:br>
              <a:rPr lang="en-US" sz="2400">
                <a:solidFill>
                  <a:srgbClr val="FFFFFF"/>
                </a:solidFill>
                <a:effectLst/>
              </a:rPr>
            </a:br>
            <a:r>
              <a:rPr lang="en-US" sz="2400">
                <a:solidFill>
                  <a:srgbClr val="FFFFFF"/>
                </a:solidFill>
                <a:effectLst/>
              </a:rPr>
              <a:t>Dès qu’on arrête de souffler, l’eau rentre et la bouteille coule.</a:t>
            </a:r>
            <a:br>
              <a:rPr lang="en-US" sz="2400">
                <a:solidFill>
                  <a:srgbClr val="FFFFFF"/>
                </a:solidFill>
                <a:effectLst/>
              </a:rPr>
            </a:b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6C5685-4826-4D60-A480-EC4E21B72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r="1" b="1433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EDB776-5F86-4E8E-8FDA-C964FD43B84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Propositions des </a:t>
            </a:r>
            <a:r>
              <a:rPr lang="en-US" sz="2000">
                <a:solidFill>
                  <a:srgbClr val="FFFFFF"/>
                </a:solidFill>
                <a:effectLst/>
              </a:rPr>
              <a:t>élèves</a:t>
            </a:r>
            <a:r>
              <a:rPr lang="en-US" sz="2000" dirty="0">
                <a:solidFill>
                  <a:srgbClr val="FFFFFF"/>
                </a:solidFill>
                <a:effectLst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Il </a:t>
            </a:r>
            <a:r>
              <a:rPr lang="en-US" sz="2000">
                <a:solidFill>
                  <a:srgbClr val="FFFFFF"/>
                </a:solidFill>
                <a:effectLst/>
              </a:rPr>
              <a:t>faut</a:t>
            </a:r>
            <a:r>
              <a:rPr lang="en-US" sz="2000" dirty="0">
                <a:solidFill>
                  <a:srgbClr val="FFFFFF"/>
                </a:solidFill>
                <a:effectLst/>
              </a:rPr>
              <a:t> faire </a:t>
            </a:r>
            <a:r>
              <a:rPr lang="en-US" sz="2000">
                <a:solidFill>
                  <a:srgbClr val="FFFFFF"/>
                </a:solidFill>
                <a:effectLst/>
              </a:rPr>
              <a:t>rentrer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l’air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dans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>
                <a:solidFill>
                  <a:srgbClr val="FFFFFF"/>
                </a:solidFill>
                <a:effectLst/>
              </a:rPr>
              <a:t>bouteille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et le </a:t>
            </a:r>
            <a:r>
              <a:rPr lang="en-US" sz="2000">
                <a:solidFill>
                  <a:srgbClr val="FFFFFF"/>
                </a:solidFill>
                <a:effectLst/>
              </a:rPr>
              <a:t>fermer</a:t>
            </a:r>
            <a:r>
              <a:rPr lang="en-US" sz="2000" dirty="0">
                <a:solidFill>
                  <a:srgbClr val="FFFFFF"/>
                </a:solidFill>
                <a:effectLst/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Les </a:t>
            </a:r>
            <a:r>
              <a:rPr lang="en-US" sz="2000">
                <a:solidFill>
                  <a:srgbClr val="FFFFFF"/>
                </a:solidFill>
                <a:effectLst/>
              </a:rPr>
              <a:t>élèves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essaient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 </a:t>
            </a:r>
            <a:r>
              <a:rPr lang="en-US" sz="2000">
                <a:solidFill>
                  <a:srgbClr val="FFFFFF"/>
                </a:solidFill>
                <a:effectLst/>
              </a:rPr>
              <a:t>boucher</a:t>
            </a:r>
            <a:r>
              <a:rPr lang="en-US" sz="2000" dirty="0">
                <a:solidFill>
                  <a:srgbClr val="FFFFFF"/>
                </a:solidFill>
                <a:effectLst/>
              </a:rPr>
              <a:t> les </a:t>
            </a:r>
            <a:r>
              <a:rPr lang="en-US" sz="2000">
                <a:solidFill>
                  <a:srgbClr val="FFFFFF"/>
                </a:solidFill>
                <a:effectLst/>
              </a:rPr>
              <a:t>trous</a:t>
            </a:r>
            <a:r>
              <a:rPr lang="en-US" sz="2000" dirty="0">
                <a:solidFill>
                  <a:srgbClr val="FFFFFF"/>
                </a:solidFill>
                <a:effectLst/>
              </a:rPr>
              <a:t> pour </a:t>
            </a:r>
            <a:r>
              <a:rPr lang="en-US" sz="2000">
                <a:solidFill>
                  <a:srgbClr val="FFFFFF"/>
                </a:solidFill>
                <a:effectLst/>
              </a:rPr>
              <a:t>emprisonner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l’air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mais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</a:rPr>
              <a:t>cela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ne </a:t>
            </a:r>
            <a:r>
              <a:rPr lang="en-US" sz="2000">
                <a:solidFill>
                  <a:srgbClr val="FFFFFF"/>
                </a:solidFill>
                <a:effectLst/>
              </a:rPr>
              <a:t>fonctionne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pas.</a:t>
            </a:r>
          </a:p>
        </p:txBody>
      </p:sp>
    </p:spTree>
    <p:extLst>
      <p:ext uri="{BB962C8B-B14F-4D97-AF65-F5344CB8AC3E}">
        <p14:creationId xmlns:p14="http://schemas.microsoft.com/office/powerpoint/2010/main" val="20228651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156</Words>
  <Application>Microsoft Office PowerPoint</Application>
  <PresentationFormat>Grand écran</PresentationFormat>
  <Paragraphs>32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Candara</vt:lpstr>
      <vt:lpstr>Times New Roman</vt:lpstr>
      <vt:lpstr>Thème Office</vt:lpstr>
      <vt:lpstr>FABRICATION D’UN SOUS MARIN   </vt:lpstr>
      <vt:lpstr>  En amont : OBSERVATIONS de vidéos, photos Que fait le sous marin ? couler, remonter, flotter.. </vt:lpstr>
      <vt:lpstr>Les élèves proposent tout de suite d’utiliser des bouteilles en plastique pour fabriquer leur sous marin, et des pailles pour imiter un périscope:</vt:lpstr>
      <vt:lpstr>ETAPE 1: Les élèves cherchent à faire couler leur bouteille d’eau : </vt:lpstr>
      <vt:lpstr>Présentation PowerPoint</vt:lpstr>
      <vt:lpstr> Difficultés rencontrées :  La bouteille pivote Un trou ne suffit pas, l’eau ne rentre pas ou trop lentement. La paille tombe,  </vt:lpstr>
      <vt:lpstr>Nous obtenons des bouteilles qui coulent de façon équilibrée:</vt:lpstr>
      <vt:lpstr>ETAPE 2 Les élèves cherchent à faire remonter la bouteille remplie d’eau : </vt:lpstr>
      <vt:lpstr>Difficultés rencontrées : Dès qu’on arrête de souffler, l’eau rentre et la bouteille coule. </vt:lpstr>
      <vt:lpstr> Nous obtenons un sous marin qui remonte quand on gonfle le ballon et qui redescend quand on « lâche » de l’air.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D’UN SOUS MARIN</dc:title>
  <dc:creator>Estelle Bailly</dc:creator>
  <cp:lastModifiedBy>11ClasseE03a</cp:lastModifiedBy>
  <cp:revision>10</cp:revision>
  <dcterms:created xsi:type="dcterms:W3CDTF">2021-03-10T09:38:25Z</dcterms:created>
  <dcterms:modified xsi:type="dcterms:W3CDTF">2021-03-23T11:57:45Z</dcterms:modified>
</cp:coreProperties>
</file>